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85C"/>
    <a:srgbClr val="36364A"/>
    <a:srgbClr val="321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86" autoAdjust="0"/>
  </p:normalViewPr>
  <p:slideViewPr>
    <p:cSldViewPr>
      <p:cViewPr varScale="1">
        <p:scale>
          <a:sx n="58" d="100"/>
          <a:sy n="58" d="100"/>
        </p:scale>
        <p:origin x="-22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9BE26-A69D-4077-9B06-37072109C493}" type="datetimeFigureOut">
              <a:rPr lang="en-CA" smtClean="0"/>
              <a:t>2019-12-04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22BB4-385E-44CF-A588-401899D3F700}"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latin typeface="+mn-lt"/>
                <a:ea typeface="+mn-ea"/>
                <a:cs typeface="+mn-cs"/>
              </a:rPr>
              <a:t>An important part of non-verbal communication is recognizing that facial expressions often tell you just as much</a:t>
            </a:r>
            <a:r>
              <a:rPr lang="en-CA" sz="1200" b="0" i="0" kern="1200" baseline="0" dirty="0" smtClean="0">
                <a:solidFill>
                  <a:schemeClr val="tx1"/>
                </a:solidFill>
                <a:latin typeface="+mn-lt"/>
                <a:ea typeface="+mn-ea"/>
                <a:cs typeface="+mn-cs"/>
              </a:rPr>
              <a:t> – or more – than the words someone is saying. A lot of research </a:t>
            </a:r>
            <a:r>
              <a:rPr lang="en-CA" sz="1200" b="0" i="0" kern="1200" baseline="0" dirty="0" smtClean="0">
                <a:solidFill>
                  <a:schemeClr val="tx1"/>
                </a:solidFill>
                <a:latin typeface="+mn-lt"/>
                <a:ea typeface="+mn-ea"/>
                <a:cs typeface="+mn-cs"/>
              </a:rPr>
              <a:t>has been</a:t>
            </a:r>
            <a:r>
              <a:rPr lang="en-CA" sz="1200" b="0" i="0" kern="1200" baseline="0" dirty="0" smtClean="0">
                <a:solidFill>
                  <a:schemeClr val="tx1"/>
                </a:solidFill>
                <a:latin typeface="+mn-lt"/>
                <a:ea typeface="+mn-ea"/>
                <a:cs typeface="+mn-cs"/>
              </a:rPr>
              <a:t> done into facial expressions, and scientists have discovered that around the world there are 7 facial expressions that look the same regardless of where people come from, what their language or cultural background is, their gender, or their abilities. In fact, studies show that people who are blind and have never seen these facial expressions still use them, which demonstrates that they’re instinctual.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latin typeface="+mn-lt"/>
                <a:ea typeface="+mn-ea"/>
                <a:cs typeface="+mn-cs"/>
              </a:rPr>
              <a:t>What’s interesting about instincts is that it’s hard not to follow them. Even when someone is trying to control their facial expressions so you only learn from what their words are saying, something called “</a:t>
            </a:r>
            <a:r>
              <a:rPr lang="en-CA" sz="1200" b="0" i="0" kern="1200" dirty="0" err="1" smtClean="0">
                <a:solidFill>
                  <a:schemeClr val="tx1"/>
                </a:solidFill>
                <a:latin typeface="+mn-lt"/>
                <a:ea typeface="+mn-ea"/>
                <a:cs typeface="+mn-cs"/>
              </a:rPr>
              <a:t>microexpressions</a:t>
            </a:r>
            <a:r>
              <a:rPr lang="en-CA" sz="1200" b="0" i="0" kern="1200" dirty="0" smtClean="0">
                <a:solidFill>
                  <a:schemeClr val="tx1"/>
                </a:solidFill>
                <a:latin typeface="+mn-lt"/>
                <a:ea typeface="+mn-ea"/>
                <a:cs typeface="+mn-cs"/>
              </a:rPr>
              <a:t>” often appear. These short flashes of facial expression can be excellent clues</a:t>
            </a:r>
            <a:r>
              <a:rPr lang="en-CA" sz="1200" b="0" i="0" kern="1200" baseline="0" dirty="0" smtClean="0">
                <a:solidFill>
                  <a:schemeClr val="tx1"/>
                </a:solidFill>
                <a:latin typeface="+mn-lt"/>
                <a:ea typeface="+mn-ea"/>
                <a:cs typeface="+mn-cs"/>
              </a:rPr>
              <a:t> to what someone really means when they’re speaking. </a:t>
            </a:r>
            <a:endParaRPr lang="en-CA" sz="1200" b="0" i="0" kern="1200" dirty="0" smtClean="0">
              <a:solidFill>
                <a:schemeClr val="tx1"/>
              </a:solidFill>
              <a:latin typeface="+mn-lt"/>
              <a:ea typeface="+mn-ea"/>
              <a:cs typeface="+mn-cs"/>
            </a:endParaRPr>
          </a:p>
          <a:p>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Let’s take a look at each of those 7 universal facial expressions,</a:t>
            </a:r>
            <a:r>
              <a:rPr lang="en-CA" sz="1200" b="0" i="0" kern="1200" baseline="0" dirty="0" smtClean="0">
                <a:solidFill>
                  <a:schemeClr val="tx1"/>
                </a:solidFill>
                <a:latin typeface="+mn-lt"/>
                <a:ea typeface="+mn-ea"/>
                <a:cs typeface="+mn-cs"/>
              </a:rPr>
              <a:t> how you can recognize them, and what they mean.</a:t>
            </a:r>
            <a:endParaRPr lang="en-CA"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022BB4-385E-44CF-A588-401899D3F700}" type="slidenum">
              <a:rPr lang="en-CA" smtClean="0"/>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first is Disgust. It’s the face</a:t>
            </a:r>
            <a:r>
              <a:rPr lang="en-CA" baseline="0" dirty="0" smtClean="0"/>
              <a:t> you make w</a:t>
            </a:r>
            <a:r>
              <a:rPr lang="en-CA" dirty="0" smtClean="0"/>
              <a:t>hen you</a:t>
            </a:r>
            <a:r>
              <a:rPr lang="en-CA" baseline="0" dirty="0" smtClean="0"/>
              <a:t> smell or taste something bad. The first thing you’ll notice is that the upper lip raises, and the nose is wrinkled. Eyes often narrow, causing wrinkles in the corners, and eyebrows lower. This facial expression is often accompanied by a body movement that instinctually distances the person from the thing that disgusts them. </a:t>
            </a:r>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“disgust”. </a:t>
            </a:r>
          </a:p>
          <a:p>
            <a:endParaRPr lang="en-CA" baseline="0" dirty="0" smtClean="0"/>
          </a:p>
          <a:p>
            <a:r>
              <a:rPr lang="en-CA" baseline="0" dirty="0" smtClean="0"/>
              <a:t>While it’s obvious that you’d see this expression if someone were to pour spoilt milk in their cereal, it can also come out if they don’t like a person or an idea. Watch for this </a:t>
            </a:r>
            <a:r>
              <a:rPr lang="en-CA" baseline="0" dirty="0" err="1" smtClean="0"/>
              <a:t>microexpression</a:t>
            </a:r>
            <a:r>
              <a:rPr lang="en-CA" baseline="0" dirty="0" smtClean="0"/>
              <a:t>, and if you see it you can anticipate that the person making it is not pleased with the subject at hand – no matter what their words say. </a:t>
            </a:r>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next is Anger. When</a:t>
            </a:r>
            <a:r>
              <a:rPr lang="en-CA" baseline="0" dirty="0" smtClean="0"/>
              <a:t> someone is angry, you’ll often notice that their eyebrows are drawn together creating vertical lines between them. Their eyes may narrow, often using the muscles just below the eyes rather than those above, and their lips will appear tense and pinched. </a:t>
            </a:r>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“anger”. </a:t>
            </a:r>
          </a:p>
          <a:p>
            <a:endParaRPr lang="en-CA" sz="1200" b="0" i="0" kern="1200" baseline="0" dirty="0" smtClean="0">
              <a:solidFill>
                <a:schemeClr val="tx1"/>
              </a:solidFill>
              <a:latin typeface="+mn-lt"/>
              <a:ea typeface="+mn-ea"/>
              <a:cs typeface="+mn-cs"/>
            </a:endParaRPr>
          </a:p>
          <a:p>
            <a:r>
              <a:rPr lang="en-CA" sz="1200" b="0" i="0" kern="1200" baseline="0" dirty="0" smtClean="0">
                <a:solidFill>
                  <a:schemeClr val="tx1"/>
                </a:solidFill>
                <a:latin typeface="+mn-lt"/>
                <a:ea typeface="+mn-ea"/>
                <a:cs typeface="+mn-cs"/>
              </a:rPr>
              <a:t>Watch in particular for someone who pinches or flairs their n</a:t>
            </a:r>
            <a:r>
              <a:rPr lang="en-CA" sz="1200" b="0" i="0" kern="1200" dirty="0" smtClean="0">
                <a:solidFill>
                  <a:schemeClr val="tx1"/>
                </a:solidFill>
                <a:latin typeface="+mn-lt"/>
                <a:ea typeface="+mn-ea"/>
                <a:cs typeface="+mn-cs"/>
              </a:rPr>
              <a:t>ostrils or juts out their lower jaw – both of</a:t>
            </a:r>
            <a:r>
              <a:rPr lang="en-CA" sz="1200" b="0" i="0" kern="1200" baseline="0" dirty="0" smtClean="0">
                <a:solidFill>
                  <a:schemeClr val="tx1"/>
                </a:solidFill>
                <a:latin typeface="+mn-lt"/>
                <a:ea typeface="+mn-ea"/>
                <a:cs typeface="+mn-cs"/>
              </a:rPr>
              <a:t> these are physical signs that an angry confrontation is about to happen.</a:t>
            </a:r>
            <a:endParaRPr lang="en-CA" sz="1200" b="0" i="0" kern="1200" dirty="0" smtClean="0">
              <a:solidFill>
                <a:schemeClr val="tx1"/>
              </a:solidFill>
              <a:latin typeface="+mn-lt"/>
              <a:ea typeface="+mn-ea"/>
              <a:cs typeface="+mn-cs"/>
            </a:endParaRPr>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When</a:t>
            </a:r>
            <a:r>
              <a:rPr lang="en-CA" baseline="0" dirty="0" smtClean="0"/>
              <a:t> someone instinctively respond to Fear, several things happen. First, their eyebrows raise and pull slightly to the centre making them flat and causing wrinkles in the centre, and their eyes open wider. You often see the whites of someone’s eyes above their pupils when they’re feeling fear. Their mouth opens and lips are tense. </a:t>
            </a:r>
          </a:p>
          <a:p>
            <a:endParaRPr lang="en-CA" sz="1200" kern="1200" dirty="0" smtClean="0">
              <a:solidFill>
                <a:schemeClr val="tx1"/>
              </a:solidFill>
              <a:latin typeface="+mn-lt"/>
              <a:ea typeface="+mn-ea"/>
              <a:cs typeface="+mn-cs"/>
              <a:sym typeface="Webdings"/>
            </a:endParaRPr>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“fear”.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Whether</a:t>
            </a:r>
            <a:r>
              <a:rPr lang="en-CA" baseline="0" dirty="0" smtClean="0"/>
              <a:t> the person making this expression realizes it or not, they’re doing some really effective things in that state of fear. Their eyes widen to see the threat more clearly, for example. Their open mouth and intake of break get oxygen to the brain quickly, but makes sure they have enough air to either yell or run – a direct reflection of the automatic fight or flight instinct.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a:t>
            </a:r>
            <a:r>
              <a:rPr lang="en-CA" baseline="0" dirty="0" smtClean="0"/>
              <a:t> we have Sadness. When someone expresses sadness through their facial features, it often shows in their eyebrows being drawn together and raised in the centre, making forehead wrinkles more noticeable. The corners of their mouth will be drawn down into a frown, and cheekbones become less pronounced.</a:t>
            </a:r>
            <a:endParaRPr lang="en-CA" dirty="0" smtClean="0"/>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“sadness”. </a:t>
            </a:r>
          </a:p>
          <a:p>
            <a:endParaRPr lang="en-CA" dirty="0" smtClean="0"/>
          </a:p>
          <a:p>
            <a:r>
              <a:rPr lang="en-CA" baseline="0" dirty="0" smtClean="0"/>
              <a:t>Lips may be pinched together, but s</a:t>
            </a:r>
            <a:r>
              <a:rPr lang="en-CA" dirty="0" smtClean="0"/>
              <a:t>ometimes you’ll see the lower lip jutting out as well. This is a common thing to notice in young children before they learn to control their facial expressions more as adults – the pout of sadness.</a:t>
            </a:r>
            <a:r>
              <a:rPr lang="en-CA" baseline="0" dirty="0" smtClean="0"/>
              <a:t>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Let’s look at happiness. It’s a common expression, but an easier one to fake, so we’ll talk about how to tell if that</a:t>
            </a:r>
            <a:r>
              <a:rPr lang="en-CA" baseline="0" dirty="0" smtClean="0"/>
              <a:t> happy expression is more likely to be genuine or fake</a:t>
            </a:r>
            <a:r>
              <a:rPr lang="en-CA" dirty="0" smtClean="0"/>
              <a:t>.</a:t>
            </a:r>
            <a:r>
              <a:rPr lang="en-CA" baseline="0" dirty="0" smtClean="0"/>
              <a:t> The first thing we see is that the persons mouth is drawn up into a smile. Their cheek muscles are engaged so you can see them clearly, and the line between the side of the nose and the corner of the mouth become more pronounced.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“happiness”.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Anyone can make their mouth smile, but where genuine happiness is shown is the eyes. We don’t just mean a twinkle in the eyes, but the </a:t>
            </a:r>
            <a:r>
              <a:rPr lang="en-CA" sz="1200" b="0" i="0" kern="1200" dirty="0" smtClean="0">
                <a:solidFill>
                  <a:schemeClr val="tx1"/>
                </a:solidFill>
                <a:latin typeface="+mn-lt"/>
                <a:ea typeface="+mn-ea"/>
                <a:cs typeface="+mn-cs"/>
              </a:rPr>
              <a:t>“crows feet” wrinkles</a:t>
            </a:r>
            <a:r>
              <a:rPr lang="en-CA" sz="1200" b="0" i="0" kern="1200" baseline="0" dirty="0" smtClean="0">
                <a:solidFill>
                  <a:schemeClr val="tx1"/>
                </a:solidFill>
                <a:latin typeface="+mn-lt"/>
                <a:ea typeface="+mn-ea"/>
                <a:cs typeface="+mn-cs"/>
              </a:rPr>
              <a:t> that appear in the outer corner of the eyes, and the wrinkles underneath, that appear.</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Surprise is expressed with several facial</a:t>
            </a:r>
            <a:r>
              <a:rPr lang="en-CA" baseline="0" dirty="0" smtClean="0"/>
              <a:t> movements that are similar to how fear is expressed – the eyebrows raise and the mouth often falls open. The difference lies in muscle tension. When surprised, the eyebrows raise in a more round fashion, and wrinkles don’t appear between them – they’re more likely to appear horizontally across the forehead. The jaw is also more relaxed, so while someone’s mouth may drop open you don’t see the tension around the mouth the same way as you do with fear. </a:t>
            </a:r>
            <a:endParaRPr lang="en-CA" dirty="0" smtClean="0"/>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“surprise”. </a:t>
            </a:r>
          </a:p>
          <a:p>
            <a:endParaRPr lang="en-CA" dirty="0" smtClean="0"/>
          </a:p>
          <a:p>
            <a:r>
              <a:rPr lang="en-CA" baseline="0" dirty="0" smtClean="0"/>
              <a:t>When you consider that </a:t>
            </a:r>
            <a:r>
              <a:rPr lang="en-CA" baseline="0" dirty="0" err="1" smtClean="0"/>
              <a:t>microexpressions</a:t>
            </a:r>
            <a:r>
              <a:rPr lang="en-CA" baseline="0" dirty="0" smtClean="0"/>
              <a:t> are often impossible to avoid making, can be very helpful </a:t>
            </a:r>
            <a:r>
              <a:rPr lang="en-CA" baseline="0" dirty="0" smtClean="0"/>
              <a:t>to r</a:t>
            </a:r>
            <a:r>
              <a:rPr lang="en-CA" dirty="0" smtClean="0"/>
              <a:t>ecognizing the difference between</a:t>
            </a:r>
            <a:r>
              <a:rPr lang="en-CA" baseline="0" dirty="0" smtClean="0"/>
              <a:t> fear and surprise</a:t>
            </a:r>
            <a:r>
              <a:rPr lang="en-CA" baseline="0" dirty="0" smtClean="0"/>
              <a:t>. If you were to ask your boyfriend or girlfriend if they knew how your car got scratched and they show surprise, it’s likely they didn’t even know it happened. If they show fear instead? They probably know about it because they were the ones who did it.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expression of Contempt is a tricky one, because it really only impacts one area of the face. The eyes aren’t really in play – contempt lies in a</a:t>
            </a:r>
            <a:r>
              <a:rPr lang="en-CA" dirty="0" smtClean="0"/>
              <a:t> one-sided mouth movement that looks like a sneer or a smirk. </a:t>
            </a:r>
          </a:p>
          <a:p>
            <a:endParaRPr lang="en-CA" baseline="0" dirty="0" smtClean="0"/>
          </a:p>
          <a:p>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While discussing this expression, make it yourself, and point out the areas of your face that are impacted by “contempt”. </a:t>
            </a:r>
          </a:p>
          <a:p>
            <a:endParaRPr lang="en-CA" dirty="0" smtClean="0"/>
          </a:p>
          <a:p>
            <a:r>
              <a:rPr lang="en-CA" dirty="0" smtClean="0"/>
              <a:t>This is another great “tell” that can reveal if</a:t>
            </a:r>
            <a:r>
              <a:rPr lang="en-CA" baseline="0" dirty="0" smtClean="0"/>
              <a:t> someone’s words and actual feelings match. If someone asks you what you think of your new neighbours, for example, and you say “yeah, they’re okay” but lips reveal a slight smirk, even as a </a:t>
            </a:r>
            <a:r>
              <a:rPr lang="en-CA" baseline="0" dirty="0" err="1" smtClean="0"/>
              <a:t>microexpression</a:t>
            </a:r>
            <a:r>
              <a:rPr lang="en-CA" baseline="0" dirty="0" smtClean="0"/>
              <a:t>, you’re saying something very different.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sym typeface="Webdings"/>
              </a:rPr>
              <a:t></a:t>
            </a:r>
            <a:r>
              <a:rPr lang="en-CA" sz="1200" kern="1200" dirty="0" smtClean="0">
                <a:solidFill>
                  <a:schemeClr val="tx1"/>
                </a:solidFill>
                <a:latin typeface="+mn-lt"/>
                <a:ea typeface="+mn-ea"/>
                <a:cs typeface="+mn-cs"/>
              </a:rPr>
              <a:t> </a:t>
            </a:r>
            <a:r>
              <a:rPr lang="en-CA" baseline="0" dirty="0" smtClean="0"/>
              <a:t>Direct the group to practice making this expression themselves, really taking notice of the areas of the face that are at play when they do.</a:t>
            </a:r>
          </a:p>
        </p:txBody>
      </p:sp>
      <p:sp>
        <p:nvSpPr>
          <p:cNvPr id="4" name="Slide Number Placeholder 3"/>
          <p:cNvSpPr>
            <a:spLocks noGrp="1"/>
          </p:cNvSpPr>
          <p:nvPr>
            <p:ph type="sldNum" sz="quarter" idx="10"/>
          </p:nvPr>
        </p:nvSpPr>
        <p:spPr/>
        <p:txBody>
          <a:bodyPr/>
          <a:lstStyle/>
          <a:p>
            <a:fld id="{63022BB4-385E-44CF-A588-401899D3F700}"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Learning how to recognize these 7 emotion-based facial expressions in others, </a:t>
            </a:r>
            <a:r>
              <a:rPr lang="en-CA" baseline="0" dirty="0" smtClean="0"/>
              <a:t>even when they appear only briefly, gives you a big advantage. So does recognizing them in yourself – because ultimately you want to be in </a:t>
            </a:r>
            <a:r>
              <a:rPr lang="en-CA" dirty="0" smtClean="0"/>
              <a:t>control of what you communicate to</a:t>
            </a:r>
            <a:r>
              <a:rPr lang="en-CA" baseline="0" dirty="0" smtClean="0"/>
              <a:t> others, both verbally and non-verbally. </a:t>
            </a:r>
            <a:endParaRPr lang="en-CA" baseline="0" dirty="0" smtClean="0"/>
          </a:p>
        </p:txBody>
      </p:sp>
      <p:sp>
        <p:nvSpPr>
          <p:cNvPr id="4" name="Slide Number Placeholder 3"/>
          <p:cNvSpPr>
            <a:spLocks noGrp="1"/>
          </p:cNvSpPr>
          <p:nvPr>
            <p:ph type="sldNum" sz="quarter" idx="10"/>
          </p:nvPr>
        </p:nvSpPr>
        <p:spPr/>
        <p:txBody>
          <a:bodyPr/>
          <a:lstStyle/>
          <a:p>
            <a:fld id="{63022BB4-385E-44CF-A588-401899D3F700}"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8533891-EA0D-4CD9-A758-0D505E6599F3}" type="datetimeFigureOut">
              <a:rPr lang="en-CA" smtClean="0"/>
              <a:t>2019-12-04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533891-EA0D-4CD9-A758-0D505E6599F3}" type="datetimeFigureOut">
              <a:rPr lang="en-CA" smtClean="0"/>
              <a:t>2019-12-04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533891-EA0D-4CD9-A758-0D505E6599F3}" type="datetimeFigureOut">
              <a:rPr lang="en-CA" smtClean="0"/>
              <a:t>2019-12-04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533891-EA0D-4CD9-A758-0D505E6599F3}" type="datetimeFigureOut">
              <a:rPr lang="en-CA" smtClean="0"/>
              <a:t>2019-12-04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33891-EA0D-4CD9-A758-0D505E6599F3}" type="datetimeFigureOut">
              <a:rPr lang="en-CA" smtClean="0"/>
              <a:t>2019-12-04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8533891-EA0D-4CD9-A758-0D505E6599F3}" type="datetimeFigureOut">
              <a:rPr lang="en-CA" smtClean="0"/>
              <a:t>2019-12-04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8533891-EA0D-4CD9-A758-0D505E6599F3}" type="datetimeFigureOut">
              <a:rPr lang="en-CA" smtClean="0"/>
              <a:t>2019-12-04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8533891-EA0D-4CD9-A758-0D505E6599F3}" type="datetimeFigureOut">
              <a:rPr lang="en-CA" smtClean="0"/>
              <a:t>2019-12-04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3891-EA0D-4CD9-A758-0D505E6599F3}" type="datetimeFigureOut">
              <a:rPr lang="en-CA" smtClean="0"/>
              <a:t>2019-12-04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33891-EA0D-4CD9-A758-0D505E6599F3}" type="datetimeFigureOut">
              <a:rPr lang="en-CA" smtClean="0"/>
              <a:t>2019-12-04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33891-EA0D-4CD9-A758-0D505E6599F3}" type="datetimeFigureOut">
              <a:rPr lang="en-CA" smtClean="0"/>
              <a:t>2019-12-04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1500C5-6168-425A-BF30-7E867AF040E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3891-EA0D-4CD9-A758-0D505E6599F3}" type="datetimeFigureOut">
              <a:rPr lang="en-CA" smtClean="0"/>
              <a:t>2019-12-04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500C5-6168-425A-BF30-7E867AF040E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3810000"/>
            <a:ext cx="9182171" cy="3048000"/>
            <a:chOff x="0" y="3810000"/>
            <a:chExt cx="9182171" cy="3048000"/>
          </a:xfrm>
        </p:grpSpPr>
        <p:pic>
          <p:nvPicPr>
            <p:cNvPr id="11266" name="Picture 2" descr="https://www.iclipart.com/dodl.php?linklokauth=LzA0Ny9zbWFsbC9iYXRjaF83NC8wMDAwNDctMDA3NC0wMDA5NTMuanBnLDE1NzU1NzM5MjksNTAuMTAwLjYxLjIzMCwwLDAsTExfMCxwaG90b3MsNzZiNDMyZjVkMGMzZmU4NTQ1OWJjNzZmZmFiMzgyMGQ%3D/000047-0074-000953.jpg"/>
            <p:cNvPicPr>
              <a:picLocks noChangeAspect="1" noChangeArrowheads="1"/>
            </p:cNvPicPr>
            <p:nvPr/>
          </p:nvPicPr>
          <p:blipFill>
            <a:blip r:embed="rId3" cstate="print"/>
            <a:srcRect/>
            <a:stretch>
              <a:fillRect/>
            </a:stretch>
          </p:blipFill>
          <p:spPr bwMode="auto">
            <a:xfrm>
              <a:off x="0" y="3810599"/>
              <a:ext cx="4573959" cy="3047401"/>
            </a:xfrm>
            <a:prstGeom prst="rect">
              <a:avLst/>
            </a:prstGeom>
            <a:noFill/>
          </p:spPr>
        </p:pic>
        <p:pic>
          <p:nvPicPr>
            <p:cNvPr id="11268" name="Picture 4" descr="https://www.iclipart.com/dodl.php?linklokauth=LzA0Ny9zbWFsbC9iYXRjaF83NC8wMDAwNDctMDA3NC0wMDA5NTAuanBnLDE1NzU1NzM5MTcsNTAuMTAwLjYxLjIzMCwwLDAsTExfMCxwaG90b3MsNDc3MjE2ZTM1MWIyMTk2MDdiYWJiMjI1MGE2MzNlZTk%3D/000047-0074-000950.jpg"/>
            <p:cNvPicPr>
              <a:picLocks noChangeAspect="1" noChangeArrowheads="1"/>
            </p:cNvPicPr>
            <p:nvPr/>
          </p:nvPicPr>
          <p:blipFill>
            <a:blip r:embed="rId4" cstate="print"/>
            <a:srcRect/>
            <a:stretch>
              <a:fillRect/>
            </a:stretch>
          </p:blipFill>
          <p:spPr bwMode="auto">
            <a:xfrm>
              <a:off x="4572000" y="3810000"/>
              <a:ext cx="4610171" cy="3048000"/>
            </a:xfrm>
            <a:prstGeom prst="rect">
              <a:avLst/>
            </a:prstGeom>
            <a:noFill/>
          </p:spPr>
        </p:pic>
      </p:grpSp>
      <p:grpSp>
        <p:nvGrpSpPr>
          <p:cNvPr id="11" name="Group 10"/>
          <p:cNvGrpSpPr/>
          <p:nvPr/>
        </p:nvGrpSpPr>
        <p:grpSpPr>
          <a:xfrm>
            <a:off x="0" y="-23527"/>
            <a:ext cx="9144000" cy="3071528"/>
            <a:chOff x="0" y="-23527"/>
            <a:chExt cx="9144000" cy="3071528"/>
          </a:xfrm>
        </p:grpSpPr>
        <p:pic>
          <p:nvPicPr>
            <p:cNvPr id="11270" name="Picture 6" descr="https://www.iclipart.com/dodl.php?linklokauth=LzA0Ny9zbWFsbC9iYXRjaF83NC8wMDAwNDctMDA3NC0wMDA5NTUuanBnLDE1NzU1NzM5MjAsNTAuMTAwLjYxLjIzMCwwLDAsTExfMCxwaG90b3MsMTUyZDQ0ZWE2ODJhYTY1OThhYjQyZjM0NmNmZDc2OTU%3D/000047-0074-000955.jpg"/>
            <p:cNvPicPr>
              <a:picLocks noChangeAspect="1" noChangeArrowheads="1"/>
            </p:cNvPicPr>
            <p:nvPr/>
          </p:nvPicPr>
          <p:blipFill>
            <a:blip r:embed="rId5" cstate="print"/>
            <a:srcRect/>
            <a:stretch>
              <a:fillRect/>
            </a:stretch>
          </p:blipFill>
          <p:spPr bwMode="auto">
            <a:xfrm>
              <a:off x="4607869" y="1"/>
              <a:ext cx="4536131" cy="3048000"/>
            </a:xfrm>
            <a:prstGeom prst="rect">
              <a:avLst/>
            </a:prstGeom>
            <a:noFill/>
          </p:spPr>
        </p:pic>
        <p:pic>
          <p:nvPicPr>
            <p:cNvPr id="11274" name="Picture 10" descr="https://www.iclipart.com/dodl.php?linklokauth=LzA0Ny9zbWFsbC9iYXRjaF83NC8wMDAwNDctMDA3NC0wMDA5NDQuanBnLDE1NzU1NzQxMTgsNTAuMTAwLjYxLjIzMCwwLDAsTExfMCxwaG90b3MsMjY0NGU4OTczM2Y2ZWJiNTEzNzM3MTBmOTE1NmExYTQ%3D/000047-0074-000944.jpg"/>
            <p:cNvPicPr>
              <a:picLocks noChangeAspect="1" noChangeArrowheads="1"/>
            </p:cNvPicPr>
            <p:nvPr/>
          </p:nvPicPr>
          <p:blipFill>
            <a:blip r:embed="rId6" cstate="print"/>
            <a:srcRect/>
            <a:stretch>
              <a:fillRect/>
            </a:stretch>
          </p:blipFill>
          <p:spPr bwMode="auto">
            <a:xfrm>
              <a:off x="0" y="-23527"/>
              <a:ext cx="4610171" cy="3071527"/>
            </a:xfrm>
            <a:prstGeom prst="rect">
              <a:avLst/>
            </a:prstGeom>
            <a:noFill/>
          </p:spPr>
        </p:pic>
      </p:grpSp>
      <p:sp>
        <p:nvSpPr>
          <p:cNvPr id="2" name="Title 1"/>
          <p:cNvSpPr>
            <a:spLocks noGrp="1"/>
          </p:cNvSpPr>
          <p:nvPr>
            <p:ph type="ctrTitle"/>
          </p:nvPr>
        </p:nvSpPr>
        <p:spPr>
          <a:xfrm>
            <a:off x="685800" y="2667000"/>
            <a:ext cx="7772400" cy="1470025"/>
          </a:xfrm>
        </p:spPr>
        <p:txBody>
          <a:bodyPr/>
          <a:lstStyle/>
          <a:p>
            <a:r>
              <a:rPr lang="en-CA" dirty="0" smtClean="0"/>
              <a:t>The Power of Facial Expressions</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www.iclipart.com/dodl.php?linklokauth=LzU1Ni9zbWFsbC9iYXRjaF8wMS9NS00wMDM5OC5qcGcsMTU3NTQ3Mzc4OCw1MC4xMDAuNjEuMjMwLDAsMCxMTF8wLHBob3RvcywzYWMwM2E4OWI3ZjYyZDY4NmY1NTU2MjdiMWYwODUwNg%3D%3D/MKM00398.jpg"/>
          <p:cNvPicPr>
            <a:picLocks noChangeAspect="1" noChangeArrowheads="1"/>
          </p:cNvPicPr>
          <p:nvPr/>
        </p:nvPicPr>
        <p:blipFill>
          <a:blip r:embed="rId3" cstate="print"/>
          <a:srcRect/>
          <a:stretch>
            <a:fillRect/>
          </a:stretch>
        </p:blipFill>
        <p:spPr bwMode="auto">
          <a:xfrm>
            <a:off x="0" y="-4289"/>
            <a:ext cx="4572000" cy="6862289"/>
          </a:xfrm>
          <a:prstGeom prst="rect">
            <a:avLst/>
          </a:prstGeom>
          <a:noFill/>
        </p:spPr>
      </p:pic>
      <p:sp>
        <p:nvSpPr>
          <p:cNvPr id="2" name="Title 1"/>
          <p:cNvSpPr>
            <a:spLocks noGrp="1"/>
          </p:cNvSpPr>
          <p:nvPr>
            <p:ph type="title"/>
          </p:nvPr>
        </p:nvSpPr>
        <p:spPr/>
        <p:txBody>
          <a:bodyPr/>
          <a:lstStyle/>
          <a:p>
            <a:r>
              <a:rPr lang="en-CA" dirty="0" smtClean="0"/>
              <a:t>Disgust</a:t>
            </a:r>
            <a:endParaRPr lang="en-CA" dirty="0"/>
          </a:p>
        </p:txBody>
      </p:sp>
      <p:sp>
        <p:nvSpPr>
          <p:cNvPr id="3" name="Content Placeholder 2"/>
          <p:cNvSpPr>
            <a:spLocks noGrp="1"/>
          </p:cNvSpPr>
          <p:nvPr>
            <p:ph idx="1"/>
          </p:nvPr>
        </p:nvSpPr>
        <p:spPr>
          <a:xfrm>
            <a:off x="4572000" y="1600200"/>
            <a:ext cx="4114800" cy="4525963"/>
          </a:xfrm>
        </p:spPr>
        <p:txBody>
          <a:bodyPr/>
          <a:lstStyle/>
          <a:p>
            <a:r>
              <a:rPr lang="en-CA" dirty="0" smtClean="0"/>
              <a:t>Upper lip raised</a:t>
            </a:r>
          </a:p>
          <a:p>
            <a:r>
              <a:rPr lang="en-CA" dirty="0" smtClean="0"/>
              <a:t>Nose wrinkled</a:t>
            </a:r>
          </a:p>
          <a:p>
            <a:r>
              <a:rPr lang="en-CA" dirty="0" smtClean="0"/>
              <a:t>Eyes narrowed</a:t>
            </a:r>
          </a:p>
          <a:p>
            <a:r>
              <a:rPr lang="en-CA" dirty="0" smtClean="0"/>
              <a:t>Eyebrows lowered</a:t>
            </a:r>
          </a:p>
          <a:p>
            <a:r>
              <a:rPr lang="en-CA" dirty="0" smtClean="0"/>
              <a:t>Physically recoiling </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s://www.iclipart.com/dodl.php?linklokauth=LzE3Ny9zbWFsbC9iYXRjaF8wMi9mb3JnZXR0aW5nX2Fib3V0X2hpc193aWZlX2ZpbmFsMS5qcGcsMTU3NTQ3NzQ2NCw1MC4xMDAuNjEuMjMwLDAsMCxMTF8wLCw0ZGMwZjM1MDMxNDdiODRiYTgzNDEwNWYzOWI2YjJmYQ%3D%3D/forgetting_about_his_wife_final1.jpg"/>
          <p:cNvPicPr>
            <a:picLocks noChangeAspect="1" noChangeArrowheads="1"/>
          </p:cNvPicPr>
          <p:nvPr/>
        </p:nvPicPr>
        <p:blipFill>
          <a:blip r:embed="rId3" cstate="print"/>
          <a:srcRect l="9000" t="28518" r="57000"/>
          <a:stretch>
            <a:fillRect/>
          </a:stretch>
        </p:blipFill>
        <p:spPr bwMode="auto">
          <a:xfrm>
            <a:off x="4572000" y="453837"/>
            <a:ext cx="4572000" cy="6404164"/>
          </a:xfrm>
          <a:prstGeom prst="rect">
            <a:avLst/>
          </a:prstGeom>
          <a:noFill/>
        </p:spPr>
      </p:pic>
      <p:sp>
        <p:nvSpPr>
          <p:cNvPr id="2" name="Title 1"/>
          <p:cNvSpPr>
            <a:spLocks noGrp="1"/>
          </p:cNvSpPr>
          <p:nvPr>
            <p:ph type="title"/>
          </p:nvPr>
        </p:nvSpPr>
        <p:spPr/>
        <p:txBody>
          <a:bodyPr/>
          <a:lstStyle/>
          <a:p>
            <a:r>
              <a:rPr lang="en-CA" dirty="0" smtClean="0"/>
              <a:t>Anger</a:t>
            </a:r>
            <a:endParaRPr lang="en-CA" dirty="0"/>
          </a:p>
        </p:txBody>
      </p:sp>
      <p:sp>
        <p:nvSpPr>
          <p:cNvPr id="3" name="Content Placeholder 2"/>
          <p:cNvSpPr>
            <a:spLocks noGrp="1"/>
          </p:cNvSpPr>
          <p:nvPr>
            <p:ph idx="1"/>
          </p:nvPr>
        </p:nvSpPr>
        <p:spPr>
          <a:xfrm>
            <a:off x="457200" y="1600200"/>
            <a:ext cx="4267200" cy="4525963"/>
          </a:xfrm>
        </p:spPr>
        <p:txBody>
          <a:bodyPr/>
          <a:lstStyle/>
          <a:p>
            <a:r>
              <a:rPr lang="en-CA" dirty="0" smtClean="0"/>
              <a:t>Eyebrows pinched</a:t>
            </a:r>
          </a:p>
          <a:p>
            <a:r>
              <a:rPr lang="en-CA" dirty="0" smtClean="0"/>
              <a:t>Vertical wrinkles between brows</a:t>
            </a:r>
          </a:p>
          <a:p>
            <a:r>
              <a:rPr lang="en-CA" dirty="0" smtClean="0"/>
              <a:t>Eyes narrowed</a:t>
            </a:r>
          </a:p>
          <a:p>
            <a:r>
              <a:rPr lang="en-CA" dirty="0" smtClean="0"/>
              <a:t>Lips tense</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iclipart.com/dodl.php?linklokauth=LzU0NC9zbWFsbC9iYXRjaF8wMS9NRUUwNDc2Mi5qcGcsMTU3NTQ3NDkyNSw1MC4xMDAuNjEuMjMwLDAsMCxMTF8wLHBob3RvcywxMjcyYmI0MTYyMGJjZDQ2ZDQ4OWVlYmI2N2EwMzQzNA%3D%3D/MEE04762.jpg"/>
          <p:cNvPicPr>
            <a:picLocks noChangeAspect="1" noChangeArrowheads="1"/>
          </p:cNvPicPr>
          <p:nvPr/>
        </p:nvPicPr>
        <p:blipFill>
          <a:blip r:embed="rId3" cstate="print"/>
          <a:srcRect/>
          <a:stretch>
            <a:fillRect/>
          </a:stretch>
        </p:blipFill>
        <p:spPr bwMode="auto">
          <a:xfrm>
            <a:off x="304800" y="489045"/>
            <a:ext cx="4267200" cy="6368955"/>
          </a:xfrm>
          <a:prstGeom prst="rect">
            <a:avLst/>
          </a:prstGeom>
          <a:noFill/>
        </p:spPr>
      </p:pic>
      <p:sp>
        <p:nvSpPr>
          <p:cNvPr id="2" name="Title 1"/>
          <p:cNvSpPr>
            <a:spLocks noGrp="1"/>
          </p:cNvSpPr>
          <p:nvPr>
            <p:ph type="title"/>
          </p:nvPr>
        </p:nvSpPr>
        <p:spPr/>
        <p:txBody>
          <a:bodyPr/>
          <a:lstStyle/>
          <a:p>
            <a:r>
              <a:rPr lang="en-CA" dirty="0" smtClean="0"/>
              <a:t>Fear</a:t>
            </a:r>
            <a:endParaRPr lang="en-CA" dirty="0"/>
          </a:p>
        </p:txBody>
      </p:sp>
      <p:sp>
        <p:nvSpPr>
          <p:cNvPr id="3" name="Content Placeholder 2"/>
          <p:cNvSpPr>
            <a:spLocks noGrp="1"/>
          </p:cNvSpPr>
          <p:nvPr>
            <p:ph idx="1"/>
          </p:nvPr>
        </p:nvSpPr>
        <p:spPr>
          <a:xfrm>
            <a:off x="5105400" y="1600200"/>
            <a:ext cx="3581400" cy="4525963"/>
          </a:xfrm>
        </p:spPr>
        <p:txBody>
          <a:bodyPr/>
          <a:lstStyle/>
          <a:p>
            <a:r>
              <a:rPr lang="en-CA" dirty="0" smtClean="0"/>
              <a:t>Eyebrows raised and flat</a:t>
            </a:r>
          </a:p>
          <a:p>
            <a:r>
              <a:rPr lang="en-CA" dirty="0" smtClean="0"/>
              <a:t>Eyes wide</a:t>
            </a:r>
          </a:p>
          <a:p>
            <a:r>
              <a:rPr lang="en-CA" dirty="0" smtClean="0"/>
              <a:t>Mouth open </a:t>
            </a:r>
          </a:p>
          <a:p>
            <a:r>
              <a:rPr lang="en-CA" dirty="0" smtClean="0"/>
              <a:t>Lips tense</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Sadness</a:t>
            </a:r>
            <a:endParaRPr lang="en-CA" dirty="0"/>
          </a:p>
        </p:txBody>
      </p:sp>
      <p:sp>
        <p:nvSpPr>
          <p:cNvPr id="3" name="Content Placeholder 2"/>
          <p:cNvSpPr>
            <a:spLocks noGrp="1"/>
          </p:cNvSpPr>
          <p:nvPr>
            <p:ph idx="1"/>
          </p:nvPr>
        </p:nvSpPr>
        <p:spPr>
          <a:xfrm>
            <a:off x="457200" y="1600200"/>
            <a:ext cx="4724400" cy="4525963"/>
          </a:xfrm>
        </p:spPr>
        <p:txBody>
          <a:bodyPr/>
          <a:lstStyle/>
          <a:p>
            <a:r>
              <a:rPr lang="en-CA" dirty="0" smtClean="0"/>
              <a:t>Eyebrows raised in centre</a:t>
            </a:r>
          </a:p>
          <a:p>
            <a:r>
              <a:rPr lang="en-CA" dirty="0" smtClean="0"/>
              <a:t>Forehead wrinkles</a:t>
            </a:r>
          </a:p>
          <a:p>
            <a:r>
              <a:rPr lang="en-CA" dirty="0" smtClean="0"/>
              <a:t>Mouth drawn down at the corners</a:t>
            </a:r>
          </a:p>
          <a:p>
            <a:r>
              <a:rPr lang="en-CA" dirty="0" smtClean="0"/>
              <a:t>Lower lip pout</a:t>
            </a:r>
            <a:endParaRPr lang="en-CA" dirty="0"/>
          </a:p>
        </p:txBody>
      </p:sp>
      <p:pic>
        <p:nvPicPr>
          <p:cNvPr id="4098" name="Picture 2" descr="https://www.iclipart.com/dodl.php?linklokauth=LzA0Ny9zbWFsbC9iYXRjaF8wMy9BZHVsdF9Qb3J0cmFpdHMvbW9uMDc5MTM3LmpwZywxNTc1NDc1MjE5LDUwLjEwMC42MS4yMzAsMCwwLExMXzAscGhvdG9zLDQyNDZlNzZiZTMzNmU2ZmQ2ZjNjZGUyYjdmOTYwZGU5/mon079137.jpg"/>
          <p:cNvPicPr>
            <a:picLocks noChangeAspect="1" noChangeArrowheads="1"/>
          </p:cNvPicPr>
          <p:nvPr/>
        </p:nvPicPr>
        <p:blipFill>
          <a:blip r:embed="rId3" cstate="print"/>
          <a:srcRect/>
          <a:stretch>
            <a:fillRect/>
          </a:stretch>
        </p:blipFill>
        <p:spPr bwMode="auto">
          <a:xfrm>
            <a:off x="5715000" y="1720922"/>
            <a:ext cx="3429000" cy="51370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iclipart.com/dodl.php?linklokauth=LzE1MS9zbWFsbC9iYXRjaF8wNC8wMDAxNTEtMDAwNC0wMDAwNjAuanBnLDE1NzU0NzU0OTgsNTAuMTAwLjYxLjIzMCwwLDAsTExfMCwsY2MwOTgzNTQ0ODI1YzIxOTY1NGU5NTlkMTQ4MzY3NjY%3D/000151-0004-000060.jpg"/>
          <p:cNvPicPr>
            <a:picLocks noChangeAspect="1" noChangeArrowheads="1"/>
          </p:cNvPicPr>
          <p:nvPr/>
        </p:nvPicPr>
        <p:blipFill>
          <a:blip r:embed="rId3" cstate="print"/>
          <a:srcRect l="7274" b="40896"/>
          <a:stretch>
            <a:fillRect/>
          </a:stretch>
        </p:blipFill>
        <p:spPr bwMode="auto">
          <a:xfrm>
            <a:off x="-37335" y="1937297"/>
            <a:ext cx="5828535" cy="4920703"/>
          </a:xfrm>
          <a:prstGeom prst="rect">
            <a:avLst/>
          </a:prstGeom>
          <a:noFill/>
        </p:spPr>
      </p:pic>
      <p:sp>
        <p:nvSpPr>
          <p:cNvPr id="2" name="Title 1"/>
          <p:cNvSpPr>
            <a:spLocks noGrp="1"/>
          </p:cNvSpPr>
          <p:nvPr>
            <p:ph type="title"/>
          </p:nvPr>
        </p:nvSpPr>
        <p:spPr/>
        <p:txBody>
          <a:bodyPr/>
          <a:lstStyle/>
          <a:p>
            <a:r>
              <a:rPr lang="en-CA" dirty="0" smtClean="0"/>
              <a:t>Happiness</a:t>
            </a:r>
            <a:endParaRPr lang="en-CA" dirty="0"/>
          </a:p>
        </p:txBody>
      </p:sp>
      <p:sp>
        <p:nvSpPr>
          <p:cNvPr id="3" name="Content Placeholder 2"/>
          <p:cNvSpPr>
            <a:spLocks noGrp="1"/>
          </p:cNvSpPr>
          <p:nvPr>
            <p:ph idx="1"/>
          </p:nvPr>
        </p:nvSpPr>
        <p:spPr>
          <a:xfrm>
            <a:off x="4876800" y="1600200"/>
            <a:ext cx="3810000" cy="4525963"/>
          </a:xfrm>
        </p:spPr>
        <p:txBody>
          <a:bodyPr/>
          <a:lstStyle/>
          <a:p>
            <a:r>
              <a:rPr lang="en-CA" dirty="0" smtClean="0"/>
              <a:t>Mouth drawn up at the corners</a:t>
            </a:r>
          </a:p>
          <a:p>
            <a:r>
              <a:rPr lang="en-CA" dirty="0" smtClean="0"/>
              <a:t>Cheeks rounded</a:t>
            </a:r>
          </a:p>
          <a:p>
            <a:r>
              <a:rPr lang="en-CA" dirty="0" smtClean="0"/>
              <a:t>Crows feet at corner of the eyes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www.iclipart.com/dodl.php?linklokauth=LzEyMi9zbWFsbC9iYXRjaF8wNS9waW1zXzIwMTAwMzA2X3JjMDAxNS5qcGcsMTU3NTQ3NTgwNiw1MC4xMDAuNjEuMjMwLDAsMCxMTF8wLHBob3RvcywxZmI0NzJlYjc3OTQ4YzY0ZTk3MTY0ZmIxZjQxODE4OA%3D%3D/pims_20100306_rc0015.jpg"/>
          <p:cNvPicPr>
            <a:picLocks noChangeAspect="1" noChangeArrowheads="1"/>
          </p:cNvPicPr>
          <p:nvPr/>
        </p:nvPicPr>
        <p:blipFill>
          <a:blip r:embed="rId3" cstate="print"/>
          <a:srcRect/>
          <a:stretch>
            <a:fillRect/>
          </a:stretch>
        </p:blipFill>
        <p:spPr bwMode="auto">
          <a:xfrm>
            <a:off x="1524000" y="1190624"/>
            <a:ext cx="7620000" cy="5667376"/>
          </a:xfrm>
          <a:prstGeom prst="rect">
            <a:avLst/>
          </a:prstGeom>
          <a:noFill/>
        </p:spPr>
      </p:pic>
      <p:sp>
        <p:nvSpPr>
          <p:cNvPr id="2" name="Title 1"/>
          <p:cNvSpPr>
            <a:spLocks noGrp="1"/>
          </p:cNvSpPr>
          <p:nvPr>
            <p:ph type="title"/>
          </p:nvPr>
        </p:nvSpPr>
        <p:spPr/>
        <p:txBody>
          <a:bodyPr/>
          <a:lstStyle/>
          <a:p>
            <a:r>
              <a:rPr lang="en-CA" dirty="0" smtClean="0"/>
              <a:t>Surprise</a:t>
            </a:r>
            <a:endParaRPr lang="en-CA" dirty="0"/>
          </a:p>
        </p:txBody>
      </p:sp>
      <p:sp>
        <p:nvSpPr>
          <p:cNvPr id="3" name="Content Placeholder 2"/>
          <p:cNvSpPr>
            <a:spLocks noGrp="1"/>
          </p:cNvSpPr>
          <p:nvPr>
            <p:ph idx="1"/>
          </p:nvPr>
        </p:nvSpPr>
        <p:spPr>
          <a:xfrm>
            <a:off x="457200" y="1600200"/>
            <a:ext cx="4267200" cy="4525963"/>
          </a:xfrm>
        </p:spPr>
        <p:txBody>
          <a:bodyPr/>
          <a:lstStyle/>
          <a:p>
            <a:r>
              <a:rPr lang="en-CA" dirty="0" smtClean="0"/>
              <a:t>Eyebrows raised and rounded</a:t>
            </a:r>
          </a:p>
          <a:p>
            <a:r>
              <a:rPr lang="en-CA" dirty="0" smtClean="0"/>
              <a:t>Horizontal wrinkles on forehead</a:t>
            </a:r>
          </a:p>
          <a:p>
            <a:r>
              <a:rPr lang="en-CA" dirty="0" smtClean="0"/>
              <a:t>Mouth open and relaxed</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clipart.com/dodl.php?linklokauth=LzIxOS9zbWFsbC9iYXRjaF8wMS8yMDEwXzFfaW1nXzgxODAuanBnLDE1NzU0NzM1NDUsNTAuMTAwLjYxLjIzMCwwLDAsTExfMCwsNDI1MTI4ZDBjNjRhNDA2ODA1ZWJjNzJmNmEzZDJlMTk%3D/2010_1_img_8180.jpg"/>
          <p:cNvPicPr>
            <a:picLocks noChangeAspect="1" noChangeArrowheads="1"/>
          </p:cNvPicPr>
          <p:nvPr/>
        </p:nvPicPr>
        <p:blipFill>
          <a:blip r:embed="rId3" cstate="print"/>
          <a:srcRect/>
          <a:stretch>
            <a:fillRect/>
          </a:stretch>
        </p:blipFill>
        <p:spPr bwMode="auto">
          <a:xfrm>
            <a:off x="1143000" y="1677352"/>
            <a:ext cx="8001000" cy="5180648"/>
          </a:xfrm>
          <a:prstGeom prst="rect">
            <a:avLst/>
          </a:prstGeom>
          <a:noFill/>
        </p:spPr>
      </p:pic>
      <p:sp>
        <p:nvSpPr>
          <p:cNvPr id="2" name="Title 1"/>
          <p:cNvSpPr>
            <a:spLocks noGrp="1"/>
          </p:cNvSpPr>
          <p:nvPr>
            <p:ph type="title"/>
          </p:nvPr>
        </p:nvSpPr>
        <p:spPr/>
        <p:txBody>
          <a:bodyPr/>
          <a:lstStyle/>
          <a:p>
            <a:r>
              <a:rPr lang="en-CA" dirty="0" smtClean="0"/>
              <a:t>Contempt</a:t>
            </a:r>
            <a:endParaRPr lang="en-CA" dirty="0"/>
          </a:p>
        </p:txBody>
      </p:sp>
      <p:sp>
        <p:nvSpPr>
          <p:cNvPr id="3" name="Content Placeholder 2"/>
          <p:cNvSpPr>
            <a:spLocks noGrp="1"/>
          </p:cNvSpPr>
          <p:nvPr>
            <p:ph idx="1"/>
          </p:nvPr>
        </p:nvSpPr>
        <p:spPr>
          <a:xfrm>
            <a:off x="457200" y="1600200"/>
            <a:ext cx="4267200" cy="4525963"/>
          </a:xfrm>
        </p:spPr>
        <p:txBody>
          <a:bodyPr/>
          <a:lstStyle/>
          <a:p>
            <a:r>
              <a:rPr lang="en-CA" dirty="0" smtClean="0"/>
              <a:t>Mouth pulled to one side</a:t>
            </a:r>
          </a:p>
          <a:p>
            <a:r>
              <a:rPr lang="en-CA" dirty="0" smtClean="0"/>
              <a:t>Sneer or smirk</a:t>
            </a:r>
          </a:p>
          <a:p>
            <a:r>
              <a:rPr lang="en-CA" dirty="0" smtClean="0"/>
              <a:t>Little impact on the rest of the face</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iclipart.com/dodl.php?linklokauth=LzU0OS9zbWFsbC9iYXRjaF8wMS9SVEkwMDM2OS5qcGcsMTU3NTU3MzY2OSw1MC4xMDAuNjEuMjMwLDAsMCxMTF8wLHBob3RvcywzNjc0ODAwZDgzMzhlN2QxNTU1ODJkNzUyMWMxOTVjYg%3D%3D/RTI00369.jpg"/>
          <p:cNvPicPr>
            <a:picLocks noChangeAspect="1" noChangeArrowheads="1"/>
          </p:cNvPicPr>
          <p:nvPr/>
        </p:nvPicPr>
        <p:blipFill>
          <a:blip r:embed="rId3" cstate="print"/>
          <a:srcRect l="3333" r="7833"/>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5410200" cy="1554162"/>
          </a:xfrm>
        </p:spPr>
        <p:txBody>
          <a:bodyPr>
            <a:normAutofit/>
          </a:bodyPr>
          <a:lstStyle/>
          <a:p>
            <a:pPr algn="l"/>
            <a:r>
              <a:rPr lang="en-CA" dirty="0" smtClean="0"/>
              <a:t>Be aware of </a:t>
            </a:r>
            <a:r>
              <a:rPr lang="en-CA" dirty="0" err="1" smtClean="0"/>
              <a:t>microexpressions</a:t>
            </a:r>
            <a:endParaRPr lang="en-CA" dirty="0"/>
          </a:p>
        </p:txBody>
      </p:sp>
      <p:sp>
        <p:nvSpPr>
          <p:cNvPr id="5" name="Title 1"/>
          <p:cNvSpPr txBox="1">
            <a:spLocks/>
          </p:cNvSpPr>
          <p:nvPr/>
        </p:nvSpPr>
        <p:spPr>
          <a:xfrm>
            <a:off x="2819400" y="5486400"/>
            <a:ext cx="5486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smtClean="0">
                <a:ln>
                  <a:noFill/>
                </a:ln>
                <a:solidFill>
                  <a:schemeClr val="tx1"/>
                </a:solidFill>
                <a:effectLst/>
                <a:uLnTx/>
                <a:uFillTx/>
                <a:latin typeface="+mj-lt"/>
                <a:ea typeface="+mj-ea"/>
                <a:cs typeface="+mj-cs"/>
              </a:rPr>
              <a:t>And the story</a:t>
            </a:r>
            <a:r>
              <a:rPr kumimoji="0" lang="en-CA" sz="4400" b="0" i="0" u="none" strike="noStrike" kern="1200" cap="none" spc="0" normalizeH="0" noProof="0" dirty="0" smtClean="0">
                <a:ln>
                  <a:noFill/>
                </a:ln>
                <a:solidFill>
                  <a:schemeClr val="tx1"/>
                </a:solidFill>
                <a:effectLst/>
                <a:uLnTx/>
                <a:uFillTx/>
                <a:latin typeface="+mj-lt"/>
                <a:ea typeface="+mj-ea"/>
                <a:cs typeface="+mj-cs"/>
              </a:rPr>
              <a:t> they tell</a:t>
            </a:r>
            <a:endParaRPr kumimoji="0" lang="en-CA"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1601</Words>
  <Application>Microsoft Office PowerPoint</Application>
  <PresentationFormat>On-screen Show (4:3)</PresentationFormat>
  <Paragraphs>100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Power of Facial Expressions</vt:lpstr>
      <vt:lpstr>Disgust</vt:lpstr>
      <vt:lpstr>Anger</vt:lpstr>
      <vt:lpstr>Fear</vt:lpstr>
      <vt:lpstr>Sadness</vt:lpstr>
      <vt:lpstr>Happiness</vt:lpstr>
      <vt:lpstr>Surprise</vt:lpstr>
      <vt:lpstr>Contempt</vt:lpstr>
      <vt:lpstr>Be aware of microexpressions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Facial Expressions</dc:title>
  <dc:creator>Chris</dc:creator>
  <cp:lastModifiedBy>Chris</cp:lastModifiedBy>
  <cp:revision>54</cp:revision>
  <dcterms:created xsi:type="dcterms:W3CDTF">2019-12-04T15:01:24Z</dcterms:created>
  <dcterms:modified xsi:type="dcterms:W3CDTF">2019-12-05T19:38:38Z</dcterms:modified>
</cp:coreProperties>
</file>